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952043B-C99F-4B15-84E6-BB7B5AA614FF}" type="datetimeFigureOut">
              <a:rPr lang="en-US" smtClean="0"/>
              <a:t>9/13/2011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515B1CC-19C0-4DAF-BBC5-8ADFFB4C005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52043B-C99F-4B15-84E6-BB7B5AA614FF}" type="datetimeFigureOut">
              <a:rPr lang="en-US" smtClean="0"/>
              <a:t>9/13/2011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15B1CC-19C0-4DAF-BBC5-8ADFFB4C00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952043B-C99F-4B15-84E6-BB7B5AA614FF}" type="datetimeFigureOut">
              <a:rPr lang="en-US" smtClean="0"/>
              <a:t>9/13/2011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515B1CC-19C0-4DAF-BBC5-8ADFFB4C00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52043B-C99F-4B15-84E6-BB7B5AA614FF}" type="datetimeFigureOut">
              <a:rPr lang="en-US" smtClean="0"/>
              <a:t>9/13/2011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15B1CC-19C0-4DAF-BBC5-8ADFFB4C00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952043B-C99F-4B15-84E6-BB7B5AA614FF}" type="datetimeFigureOut">
              <a:rPr lang="en-US" smtClean="0"/>
              <a:t>9/13/2011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515B1CC-19C0-4DAF-BBC5-8ADFFB4C005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52043B-C99F-4B15-84E6-BB7B5AA614FF}" type="datetimeFigureOut">
              <a:rPr lang="en-US" smtClean="0"/>
              <a:t>9/13/2011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15B1CC-19C0-4DAF-BBC5-8ADFFB4C00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952043B-C99F-4B15-84E6-BB7B5AA614FF}" type="datetimeFigureOut">
              <a:rPr lang="en-US" smtClean="0"/>
              <a:t>9/13/2011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515B1CC-19C0-4DAF-BBC5-8ADFFB4C00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952043B-C99F-4B15-84E6-BB7B5AA614FF}" type="datetimeFigureOut">
              <a:rPr lang="en-US" smtClean="0"/>
              <a:t>9/13/2011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515B1CC-19C0-4DAF-BBC5-8ADFFB4C00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952043B-C99F-4B15-84E6-BB7B5AA614FF}" type="datetimeFigureOut">
              <a:rPr lang="en-US" smtClean="0"/>
              <a:t>9/13/2011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515B1CC-19C0-4DAF-BBC5-8ADFFB4C00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52043B-C99F-4B15-84E6-BB7B5AA614FF}" type="datetimeFigureOut">
              <a:rPr lang="en-US" smtClean="0"/>
              <a:t>9/13/2011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15B1CC-19C0-4DAF-BBC5-8ADFFB4C00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952043B-C99F-4B15-84E6-BB7B5AA614FF}" type="datetimeFigureOut">
              <a:rPr lang="en-US" smtClean="0"/>
              <a:t>9/13/2011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15B1CC-19C0-4DAF-BBC5-8ADFFB4C005C}"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952043B-C99F-4B15-84E6-BB7B5AA614FF}" type="datetimeFigureOut">
              <a:rPr lang="en-US" smtClean="0"/>
              <a:t>9/13/2011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515B1CC-19C0-4DAF-BBC5-8ADFFB4C00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Notes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Paragraph parts…</a:t>
            </a:r>
            <a:endParaRPr lang="en-US" dirty="0"/>
          </a:p>
        </p:txBody>
      </p:sp>
      <p:sp>
        <p:nvSpPr>
          <p:cNvPr id="3" name="Content Placeholder 2"/>
          <p:cNvSpPr>
            <a:spLocks noGrp="1"/>
          </p:cNvSpPr>
          <p:nvPr>
            <p:ph idx="1"/>
          </p:nvPr>
        </p:nvSpPr>
        <p:spPr/>
        <p:txBody>
          <a:bodyPr/>
          <a:lstStyle/>
          <a:p>
            <a:r>
              <a:rPr lang="en-US" dirty="0" smtClean="0"/>
              <a:t>Body paragraphs are divided into two sections</a:t>
            </a:r>
          </a:p>
          <a:p>
            <a:pPr lvl="1"/>
            <a:r>
              <a:rPr lang="en-US" dirty="0" smtClean="0"/>
              <a:t>Each section is necessary to having a complete paragraph</a:t>
            </a:r>
          </a:p>
          <a:p>
            <a:pPr lvl="1"/>
            <a:endParaRPr lang="en-US" dirty="0" smtClean="0"/>
          </a:p>
          <a:p>
            <a:r>
              <a:rPr lang="en-US" dirty="0" smtClean="0"/>
              <a:t>The parts of a paragraph are…</a:t>
            </a:r>
          </a:p>
          <a:p>
            <a:pPr lvl="1"/>
            <a:r>
              <a:rPr lang="en-US" dirty="0" smtClean="0"/>
              <a:t>Topic Sentence (TS)</a:t>
            </a:r>
          </a:p>
          <a:p>
            <a:pPr lvl="1"/>
            <a:r>
              <a:rPr lang="en-US" dirty="0" smtClean="0"/>
              <a:t>Concrete Detail (CD)</a:t>
            </a:r>
          </a:p>
          <a:p>
            <a:pPr lvl="1"/>
            <a:r>
              <a:rPr lang="en-US" dirty="0" smtClean="0"/>
              <a:t>Commentary (CM)</a:t>
            </a:r>
          </a:p>
          <a:p>
            <a:pPr lvl="1"/>
            <a:r>
              <a:rPr lang="en-US" dirty="0" smtClean="0"/>
              <a:t>Conclusion Sentence (CS)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a:t>
            </a:r>
            <a:r>
              <a:rPr lang="en-US" dirty="0" err="1" smtClean="0"/>
              <a:t>SEntence</a:t>
            </a:r>
            <a:endParaRPr lang="en-US" dirty="0"/>
          </a:p>
        </p:txBody>
      </p:sp>
      <p:sp>
        <p:nvSpPr>
          <p:cNvPr id="3" name="Content Placeholder 2"/>
          <p:cNvSpPr>
            <a:spLocks noGrp="1"/>
          </p:cNvSpPr>
          <p:nvPr>
            <p:ph idx="1"/>
          </p:nvPr>
        </p:nvSpPr>
        <p:spPr/>
        <p:txBody>
          <a:bodyPr/>
          <a:lstStyle/>
          <a:p>
            <a:r>
              <a:rPr lang="en-US" dirty="0" smtClean="0"/>
              <a:t>Introduces what the rest of the paragraph will be about</a:t>
            </a:r>
          </a:p>
          <a:p>
            <a:r>
              <a:rPr lang="en-US" dirty="0" smtClean="0"/>
              <a:t>Is ALWAYS a statement that can be proven</a:t>
            </a:r>
          </a:p>
          <a:p>
            <a:r>
              <a:rPr lang="en-US" dirty="0" smtClean="0"/>
              <a:t>Must be interesting enough to grab the reader’s attention</a:t>
            </a:r>
          </a:p>
          <a:p>
            <a:pPr>
              <a:buNone/>
            </a:pPr>
            <a:endParaRPr lang="en-US" dirty="0" smtClean="0"/>
          </a:p>
          <a:p>
            <a:r>
              <a:rPr lang="en-US" dirty="0" smtClean="0"/>
              <a:t>EX) Romeo and Juliet face many obstacles in their relationship.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Concrete details</a:t>
            </a:r>
            <a:endParaRPr lang="en-US" dirty="0"/>
          </a:p>
        </p:txBody>
      </p:sp>
      <p:sp>
        <p:nvSpPr>
          <p:cNvPr id="3" name="Content Placeholder 2"/>
          <p:cNvSpPr>
            <a:spLocks noGrp="1"/>
          </p:cNvSpPr>
          <p:nvPr>
            <p:ph idx="1"/>
          </p:nvPr>
        </p:nvSpPr>
        <p:spPr/>
        <p:txBody>
          <a:bodyPr/>
          <a:lstStyle/>
          <a:p>
            <a:r>
              <a:rPr lang="en-US" dirty="0" smtClean="0"/>
              <a:t>Are ALWAYS facts</a:t>
            </a:r>
          </a:p>
          <a:p>
            <a:pPr lvl="1"/>
            <a:r>
              <a:rPr lang="en-US" dirty="0" smtClean="0"/>
              <a:t>Two ways to use a fact in a paragraph:</a:t>
            </a:r>
          </a:p>
          <a:p>
            <a:pPr lvl="2"/>
            <a:r>
              <a:rPr lang="en-US" dirty="0" smtClean="0"/>
              <a:t>A </a:t>
            </a:r>
            <a:r>
              <a:rPr lang="en-US" u="sng" dirty="0" smtClean="0"/>
              <a:t>direct quote</a:t>
            </a:r>
            <a:r>
              <a:rPr lang="en-US" dirty="0" smtClean="0"/>
              <a:t>—this is when you copy a sentence (or more) directly from the text you are reading.  A direct quote looks like this:</a:t>
            </a:r>
          </a:p>
          <a:p>
            <a:pPr lvl="3"/>
            <a:r>
              <a:rPr lang="en-US" i="1" dirty="0" smtClean="0"/>
              <a:t>While standing on her balcony one night, Juliet laments, “Romeo, Romeo, wherefore art thou Romeo?”</a:t>
            </a:r>
          </a:p>
          <a:p>
            <a:pPr lvl="2"/>
            <a:r>
              <a:rPr lang="en-US" dirty="0" smtClean="0"/>
              <a:t>A </a:t>
            </a:r>
            <a:r>
              <a:rPr lang="en-US" u="sng" dirty="0" smtClean="0"/>
              <a:t>summary</a:t>
            </a:r>
            <a:r>
              <a:rPr lang="en-US" dirty="0" smtClean="0"/>
              <a:t>—this is when you explain the passage from the text in your own words.  Use this for long quotes, or passages that aren’t clear enough to copy.  It looks like this:</a:t>
            </a:r>
          </a:p>
          <a:p>
            <a:pPr lvl="3"/>
            <a:r>
              <a:rPr lang="en-US" i="1" dirty="0" smtClean="0"/>
              <a:t>While standing on her balcony one night, Juliet wonders why Romeo has to be who he is.</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Commentaries</a:t>
            </a:r>
            <a:endParaRPr lang="en-US" dirty="0"/>
          </a:p>
        </p:txBody>
      </p:sp>
      <p:sp>
        <p:nvSpPr>
          <p:cNvPr id="3" name="Content Placeholder 2"/>
          <p:cNvSpPr>
            <a:spLocks noGrp="1"/>
          </p:cNvSpPr>
          <p:nvPr>
            <p:ph idx="1"/>
          </p:nvPr>
        </p:nvSpPr>
        <p:spPr/>
        <p:txBody>
          <a:bodyPr/>
          <a:lstStyle/>
          <a:p>
            <a:r>
              <a:rPr lang="en-US" dirty="0" smtClean="0"/>
              <a:t>Are ALWAYS opinions—your interpretation / opinion of the concrete detail</a:t>
            </a:r>
          </a:p>
          <a:p>
            <a:pPr lvl="1"/>
            <a:r>
              <a:rPr lang="en-US" dirty="0" smtClean="0"/>
              <a:t>Explain the significance / connection between the concrete detail and the topic sentence</a:t>
            </a:r>
          </a:p>
          <a:p>
            <a:pPr lvl="1"/>
            <a:endParaRPr lang="en-US" dirty="0" smtClean="0"/>
          </a:p>
          <a:p>
            <a:r>
              <a:rPr lang="en-US" dirty="0" smtClean="0"/>
              <a:t>EX) </a:t>
            </a:r>
            <a:r>
              <a:rPr lang="en-US" i="1" dirty="0" smtClean="0"/>
              <a:t>Juliet is frustrated that Romeo belongs to the Capulet’s rival family.</a:t>
            </a:r>
          </a:p>
          <a:p>
            <a:endParaRPr lang="en-US" dirty="0" smtClean="0"/>
          </a:p>
          <a:p>
            <a:r>
              <a:rPr lang="en-US" b="1" u="sng" dirty="0" smtClean="0"/>
              <a:t>DO NOT</a:t>
            </a:r>
            <a:r>
              <a:rPr lang="en-US" b="1" dirty="0" smtClean="0"/>
              <a:t> </a:t>
            </a:r>
            <a:r>
              <a:rPr lang="en-US" dirty="0" smtClean="0"/>
              <a:t>start commentary with “I think”, “I feel”, or “I believe”!</a:t>
            </a:r>
            <a:endParaRPr lang="en-US"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sentence</a:t>
            </a:r>
            <a:endParaRPr lang="en-US" dirty="0"/>
          </a:p>
        </p:txBody>
      </p:sp>
      <p:sp>
        <p:nvSpPr>
          <p:cNvPr id="3" name="Content Placeholder 2"/>
          <p:cNvSpPr>
            <a:spLocks noGrp="1"/>
          </p:cNvSpPr>
          <p:nvPr>
            <p:ph idx="1"/>
          </p:nvPr>
        </p:nvSpPr>
        <p:spPr/>
        <p:txBody>
          <a:bodyPr/>
          <a:lstStyle/>
          <a:p>
            <a:r>
              <a:rPr lang="en-US" dirty="0" smtClean="0"/>
              <a:t>Summarizes the main point you were trying to make in the rest of the paragraph</a:t>
            </a:r>
          </a:p>
          <a:p>
            <a:r>
              <a:rPr lang="en-US" dirty="0" smtClean="0"/>
              <a:t>Addresses the general topic that was introduced in your topic sentence</a:t>
            </a:r>
          </a:p>
          <a:p>
            <a:r>
              <a:rPr lang="en-US" dirty="0" smtClean="0"/>
              <a:t>Gives the paragraph a “finished” feel</a:t>
            </a:r>
          </a:p>
          <a:p>
            <a:endParaRPr lang="en-US" dirty="0" smtClean="0"/>
          </a:p>
          <a:p>
            <a:r>
              <a:rPr lang="en-US" dirty="0" smtClean="0"/>
              <a:t>EX) </a:t>
            </a:r>
            <a:r>
              <a:rPr lang="en-US" i="1" dirty="0" smtClean="0"/>
              <a:t>Being from different families will test the young lover’s commitment to one another.</a:t>
            </a:r>
            <a:endParaRPr lang="en-US"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order</a:t>
            </a:r>
            <a:endParaRPr lang="en-US" dirty="0"/>
          </a:p>
        </p:txBody>
      </p:sp>
      <p:sp>
        <p:nvSpPr>
          <p:cNvPr id="3" name="Content Placeholder 2"/>
          <p:cNvSpPr>
            <a:spLocks noGrp="1"/>
          </p:cNvSpPr>
          <p:nvPr>
            <p:ph idx="1"/>
          </p:nvPr>
        </p:nvSpPr>
        <p:spPr/>
        <p:txBody>
          <a:bodyPr/>
          <a:lstStyle/>
          <a:p>
            <a:r>
              <a:rPr lang="en-US" dirty="0" smtClean="0"/>
              <a:t>Format for a paragraph is ALWAYS:</a:t>
            </a:r>
          </a:p>
          <a:p>
            <a:pPr>
              <a:buNone/>
            </a:pPr>
            <a:endParaRPr lang="en-US" dirty="0" smtClean="0"/>
          </a:p>
          <a:p>
            <a:pPr algn="ctr">
              <a:buNone/>
            </a:pPr>
            <a:r>
              <a:rPr lang="en-US" dirty="0" smtClean="0"/>
              <a:t>Topic Sentence</a:t>
            </a:r>
          </a:p>
          <a:p>
            <a:pPr algn="ctr">
              <a:buNone/>
            </a:pPr>
            <a:r>
              <a:rPr lang="en-US" dirty="0" smtClean="0"/>
              <a:t>Concrete Detail</a:t>
            </a:r>
          </a:p>
          <a:p>
            <a:pPr algn="ctr">
              <a:buNone/>
            </a:pPr>
            <a:r>
              <a:rPr lang="en-US" dirty="0" smtClean="0"/>
              <a:t>Commentary</a:t>
            </a:r>
          </a:p>
          <a:p>
            <a:pPr algn="ctr">
              <a:buNone/>
            </a:pPr>
            <a:r>
              <a:rPr lang="en-US" dirty="0" smtClean="0"/>
              <a:t>Commentary</a:t>
            </a:r>
          </a:p>
          <a:p>
            <a:pPr algn="ctr">
              <a:buNone/>
            </a:pPr>
            <a:r>
              <a:rPr lang="en-US" dirty="0" smtClean="0"/>
              <a:t>Concrete Detail</a:t>
            </a:r>
          </a:p>
          <a:p>
            <a:pPr algn="ctr">
              <a:buNone/>
            </a:pPr>
            <a:r>
              <a:rPr lang="en-US" dirty="0" smtClean="0"/>
              <a:t>Commentary</a:t>
            </a:r>
          </a:p>
          <a:p>
            <a:pPr algn="ctr">
              <a:buNone/>
            </a:pPr>
            <a:r>
              <a:rPr lang="en-US" dirty="0" smtClean="0"/>
              <a:t>Commentary</a:t>
            </a:r>
          </a:p>
          <a:p>
            <a:pPr algn="ctr">
              <a:buNone/>
            </a:pPr>
            <a:r>
              <a:rPr lang="en-US" dirty="0" smtClean="0"/>
              <a:t>Conclusion Sentence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lstStyle/>
          <a:p>
            <a:r>
              <a:rPr lang="en-US" dirty="0" smtClean="0"/>
              <a:t>On a separate piece of paper, copy the following sentence starters:</a:t>
            </a:r>
          </a:p>
          <a:p>
            <a:endParaRPr lang="en-US" dirty="0" smtClean="0"/>
          </a:p>
          <a:p>
            <a:pPr lvl="1"/>
            <a:r>
              <a:rPr lang="en-US" u="sng" dirty="0" smtClean="0"/>
              <a:t>Topic Sentence</a:t>
            </a:r>
            <a:r>
              <a:rPr lang="en-US" dirty="0" smtClean="0"/>
              <a:t>— One personal belief that is important to me is…</a:t>
            </a:r>
          </a:p>
          <a:p>
            <a:pPr lvl="1"/>
            <a:endParaRPr lang="en-US" dirty="0" smtClean="0"/>
          </a:p>
          <a:p>
            <a:pPr lvl="1"/>
            <a:r>
              <a:rPr lang="en-US" u="sng" dirty="0" smtClean="0"/>
              <a:t>Concrete </a:t>
            </a:r>
            <a:r>
              <a:rPr lang="en-US" u="sng" smtClean="0"/>
              <a:t>Detail</a:t>
            </a:r>
            <a:r>
              <a:rPr lang="en-US" smtClean="0"/>
              <a:t>— On </a:t>
            </a:r>
            <a:r>
              <a:rPr lang="en-US" dirty="0" smtClean="0"/>
              <a:t>my poster, I have included </a:t>
            </a:r>
            <a:r>
              <a:rPr lang="en-US" smtClean="0"/>
              <a:t>a picture of a… </a:t>
            </a:r>
            <a:endParaRPr lang="en-US" u="sn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TotalTime>
  <Words>380</Words>
  <Application>Microsoft Office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Writing Notes</vt:lpstr>
      <vt:lpstr>Paragraph parts…</vt:lpstr>
      <vt:lpstr>Topic SEntence</vt:lpstr>
      <vt:lpstr>Concrete details</vt:lpstr>
      <vt:lpstr>Commentaries</vt:lpstr>
      <vt:lpstr>Conclusion sentence</vt:lpstr>
      <vt:lpstr>Paragraph order</vt:lpstr>
      <vt:lpstr>Your turn…</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Notes</dc:title>
  <dc:creator>Laura</dc:creator>
  <cp:lastModifiedBy>Laura</cp:lastModifiedBy>
  <cp:revision>2</cp:revision>
  <dcterms:created xsi:type="dcterms:W3CDTF">2011-09-13T17:55:01Z</dcterms:created>
  <dcterms:modified xsi:type="dcterms:W3CDTF">2011-09-13T18:14:19Z</dcterms:modified>
</cp:coreProperties>
</file>