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152280" y="2590920"/>
            <a:ext cx="8762400" cy="365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152280" y="1600200"/>
            <a:ext cx="8762400" cy="464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280" y="2590920"/>
            <a:ext cx="8762400" cy="365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04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52280" y="2590920"/>
            <a:ext cx="8762400" cy="365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52280" y="1600200"/>
            <a:ext cx="8762400" cy="464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04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152280" y="2590920"/>
            <a:ext cx="8762400" cy="365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152280" y="1600200"/>
            <a:ext cx="8762400" cy="464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04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152280" y="2590920"/>
            <a:ext cx="8762400" cy="3657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52280" y="1600200"/>
            <a:ext cx="8762400" cy="464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04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40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280" y="1600200"/>
            <a:ext cx="8762400" cy="4647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5228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41840" y="45007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41840" y="2590920"/>
            <a:ext cx="427572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280" y="4500720"/>
            <a:ext cx="8762040" cy="1743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280" y="1600200"/>
            <a:ext cx="8762400" cy="99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/>
              <a:t>Click to edit the title text format</a:t>
            </a:r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414C24"/>
                </a:solidFill>
                <a:latin typeface="Arial Black"/>
                <a:ea typeface="ＭＳ Ｐゴシック"/>
              </a:rPr>
              <a:t>						…HELLO THERE! 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565400"/>
                </a:solidFill>
                <a:latin typeface="Arial"/>
                <a:ea typeface="ＭＳ Ｐゴシック"/>
              </a:rPr>
              <a:t>						</a:t>
            </a: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						Pull out your </a:t>
            </a:r>
            <a:r>
              <a:rPr lang="en-US" sz="3200" dirty="0" smtClean="0">
                <a:solidFill>
                  <a:srgbClr val="565400"/>
                </a:solidFill>
                <a:latin typeface="Arial"/>
                <a:ea typeface="ＭＳ Ｐゴシック"/>
              </a:rPr>
              <a:t>						</a:t>
            </a: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						Silent Reading </a:t>
            </a:r>
            <a:r>
              <a:rPr lang="en-US" sz="3200" dirty="0" smtClean="0">
                <a:solidFill>
                  <a:srgbClr val="565400"/>
                </a:solidFill>
                <a:latin typeface="Arial"/>
                <a:ea typeface="ＭＳ Ｐゴシック"/>
              </a:rPr>
              <a:t>						</a:t>
            </a: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						books and enjoy </a:t>
            </a:r>
            <a:r>
              <a:rPr lang="en-US" sz="3200" dirty="0" smtClean="0">
                <a:solidFill>
                  <a:srgbClr val="565400"/>
                </a:solidFill>
                <a:latin typeface="Arial"/>
                <a:ea typeface="ＭＳ Ｐゴシック"/>
              </a:rPr>
              <a:t>						</a:t>
            </a: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						15 minutes of 						</a:t>
            </a:r>
            <a:r>
              <a:rPr lang="en-US" sz="3200" dirty="0" smtClean="0">
                <a:solidFill>
                  <a:srgbClr val="565400"/>
                </a:solidFill>
                <a:latin typeface="Arial"/>
                <a:ea typeface="ＭＳ Ｐゴシック"/>
              </a:rPr>
              <a:t>						silent </a:t>
            </a: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reading!  </a:t>
            </a:r>
            <a:endParaRPr dirty="0"/>
          </a:p>
        </p:txBody>
      </p:sp>
      <p:pic>
        <p:nvPicPr>
          <p:cNvPr id="17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19720" y="152280"/>
            <a:ext cx="4647600" cy="1294560"/>
          </a:xfrm>
          <a:prstGeom prst="rect">
            <a:avLst/>
          </a:prstGeom>
        </p:spPr>
      </p:pic>
      <p:pic>
        <p:nvPicPr>
          <p:cNvPr id="173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2280" y="2362320"/>
            <a:ext cx="4952160" cy="3885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182880" y="-1630440"/>
            <a:ext cx="8762400" cy="990000"/>
          </a:xfrm>
          <a:prstGeom prst="rect">
            <a:avLst/>
          </a:prstGeom>
        </p:spPr>
      </p:sp>
      <p:sp>
        <p:nvSpPr>
          <p:cNvPr id="199" name="CustomShape 2"/>
          <p:cNvSpPr/>
          <p:nvPr/>
        </p:nvSpPr>
        <p:spPr>
          <a:xfrm>
            <a:off x="152280" y="1554480"/>
            <a:ext cx="8762400" cy="5394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1850" dirty="0"/>
          </a:p>
          <a:p>
            <a:r>
              <a:rPr lang="en-US" sz="1850" dirty="0">
                <a:solidFill>
                  <a:srgbClr val="666600"/>
                </a:solidFill>
                <a:latin typeface="Ariel"/>
                <a:ea typeface="ＭＳ Ｐゴシック"/>
              </a:rPr>
              <a:t>The opportunities to make money quickly were available at every turn during the </a:t>
            </a:r>
            <a:endParaRPr lang="en-US" sz="1850" dirty="0" smtClean="0">
              <a:solidFill>
                <a:srgbClr val="666600"/>
              </a:solidFill>
              <a:latin typeface="Arie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el"/>
                <a:ea typeface="ＭＳ Ｐゴシック"/>
              </a:rPr>
              <a:t>1920s</a:t>
            </a:r>
            <a:r>
              <a:rPr lang="en-US" sz="1850" dirty="0">
                <a:solidFill>
                  <a:srgbClr val="666600"/>
                </a:solidFill>
                <a:latin typeface="Ariel"/>
                <a:ea typeface="ＭＳ Ｐゴシック"/>
              </a:rPr>
              <a:t>. 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For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example, “new technologies, soaring business profits, and higher wages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llowed more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and more Americans…” (</a:t>
            </a:r>
            <a:r>
              <a:rPr lang="en-US" sz="1850" dirty="0" err="1">
                <a:solidFill>
                  <a:srgbClr val="666600"/>
                </a:solidFill>
                <a:latin typeface="Arial"/>
                <a:ea typeface="ＭＳ Ｐゴシック"/>
              </a:rPr>
              <a:t>sparknotes.com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) purchasing power and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d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isposable income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.  Furthermore, “the increasing availability of consumer goods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p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ushed modernization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forward, and the US economy began to shift…toward the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production of commodities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”. (</a:t>
            </a:r>
            <a:r>
              <a:rPr lang="en-US" sz="1850" dirty="0" err="1">
                <a:solidFill>
                  <a:srgbClr val="666600"/>
                </a:solidFill>
                <a:latin typeface="Arial"/>
                <a:ea typeface="ＭＳ Ｐゴシック"/>
              </a:rPr>
              <a:t>sparknotes.com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)  The booming economy and increasing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c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irculation of disposable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wealth allowed Americans to move easily through the social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classes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. 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Edwin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Arlington Robinson, however, addresses the factions that developed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as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result of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 skyrocketing upward mobility for some.  Richard Corey's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acquaintances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and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neighbors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begrudge Corey's seeming effortless wealth, “[waiting]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for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 light, [going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] without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 meat, and [cursing] the bread” (Robinson, lines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13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-15).  Due to their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own apparent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inability to acquire the same luxuries as Corey,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the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townspeople come to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resent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their own poverty all the more.  The opportunity to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become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wealthy, while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available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, was not equitably distributed, leaving the space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between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 “haves”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and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the “have </a:t>
            </a:r>
            <a:r>
              <a:rPr lang="en-US" sz="1850" dirty="0" err="1">
                <a:solidFill>
                  <a:srgbClr val="666600"/>
                </a:solidFill>
                <a:latin typeface="Arial"/>
                <a:ea typeface="ＭＳ Ｐゴシック"/>
              </a:rPr>
              <a:t>nots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” growing wider.  Regardless of the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opportunities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at hand, </a:t>
            </a:r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ultimately not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everyone was able to benefit from the booming </a:t>
            </a:r>
            <a:endParaRPr lang="en-US" sz="185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850" dirty="0" smtClean="0">
                <a:solidFill>
                  <a:srgbClr val="666600"/>
                </a:solidFill>
                <a:latin typeface="Arial"/>
                <a:ea typeface="ＭＳ Ｐゴシック"/>
              </a:rPr>
              <a:t>economy </a:t>
            </a:r>
            <a:r>
              <a:rPr lang="en-US" sz="1850" dirty="0">
                <a:solidFill>
                  <a:srgbClr val="666600"/>
                </a:solidFill>
                <a:latin typeface="Arial"/>
                <a:ea typeface="ＭＳ Ｐゴシック"/>
              </a:rPr>
              <a:t>of the 1920s.</a:t>
            </a:r>
            <a:r>
              <a:rPr lang="en-US" sz="1850" i="1" dirty="0">
                <a:solidFill>
                  <a:srgbClr val="666600"/>
                </a:solidFill>
                <a:latin typeface="Arial"/>
                <a:ea typeface="ＭＳ Ｐゴシック"/>
              </a:rPr>
              <a:t> </a:t>
            </a:r>
            <a:endParaRPr sz="1850" dirty="0"/>
          </a:p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20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152280" y="1600200"/>
            <a:ext cx="8762400" cy="990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By the end of class 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today…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0" y="2453356"/>
            <a:ext cx="8762400" cy="1897222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4960" y="-360"/>
            <a:ext cx="5409360" cy="144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280" y="2590560"/>
            <a:ext cx="87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>
                <a:solidFill>
                  <a:schemeClr val="accent3">
                    <a:lumMod val="50000"/>
                  </a:schemeClr>
                </a:solidFill>
              </a:rPr>
              <a:t>…I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will be checking for FIVE COMPLETED paragraphs!  </a:t>
            </a:r>
            <a:endParaRPr 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 descr="Screen Shot 2015-04-10 at 3.2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6" y="3544667"/>
            <a:ext cx="4723686" cy="31425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28600" y="4267080"/>
            <a:ext cx="41140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>
                <a:solidFill>
                  <a:srgbClr val="414C24"/>
                </a:solidFill>
                <a:latin typeface="Arial"/>
                <a:ea typeface="ＭＳ Ｐゴシック"/>
              </a:rPr>
              <a:t>DRAFTING THE ESSAY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228600" y="5562720"/>
            <a:ext cx="8686080" cy="5184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565400"/>
                </a:solidFill>
                <a:latin typeface="Arial Black"/>
                <a:ea typeface="ＭＳ Ｐゴシック"/>
              </a:rPr>
              <a:t>MODERN LIT AND THE AMERICAN  THE DREAM</a:t>
            </a:r>
            <a:endParaRPr/>
          </a:p>
        </p:txBody>
      </p:sp>
      <p:pic>
        <p:nvPicPr>
          <p:cNvPr id="17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343400" y="4191120"/>
            <a:ext cx="4195440" cy="1294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414C24"/>
                </a:solidFill>
                <a:latin typeface="Arial Black"/>
                <a:ea typeface="ＭＳ Ｐゴシック"/>
              </a:rPr>
              <a:t>Opening</a:t>
            </a:r>
            <a:endParaRPr dirty="0"/>
          </a:p>
        </p:txBody>
      </p:sp>
      <p:sp>
        <p:nvSpPr>
          <p:cNvPr id="178" name="CustomShape 2"/>
          <p:cNvSpPr/>
          <p:nvPr/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Check In – </a:t>
            </a:r>
            <a:endParaRPr dirty="0"/>
          </a:p>
          <a:p>
            <a:pPr marL="914400" lvl="1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565400"/>
                </a:solidFill>
                <a:latin typeface="Arial"/>
                <a:ea typeface="ＭＳ Ｐゴシック"/>
              </a:rPr>
              <a:t>Share your BEST concrete detail for each of the body paragraphs on the front board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414C24"/>
                </a:solidFill>
                <a:latin typeface="Arial Black"/>
                <a:ea typeface="ＭＳ Ｐゴシック"/>
              </a:rPr>
              <a:t>Daily Objective</a:t>
            </a:r>
            <a:endParaRPr dirty="0"/>
          </a:p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2800" dirty="0">
                <a:solidFill>
                  <a:srgbClr val="414C24"/>
                </a:solidFill>
                <a:latin typeface="Arial"/>
                <a:ea typeface="ＭＳ Ｐゴシック"/>
              </a:rPr>
              <a:t>To complete a working draft of your Modern Lit / </a:t>
            </a:r>
            <a:r>
              <a:rPr lang="en-US" sz="2800" dirty="0" err="1">
                <a:solidFill>
                  <a:srgbClr val="414C24"/>
                </a:solidFill>
                <a:latin typeface="Arial"/>
                <a:ea typeface="ＭＳ Ｐゴシック"/>
              </a:rPr>
              <a:t>Humanitas</a:t>
            </a:r>
            <a:r>
              <a:rPr lang="en-US" sz="2800" dirty="0">
                <a:solidFill>
                  <a:srgbClr val="414C24"/>
                </a:solidFill>
                <a:latin typeface="Arial"/>
                <a:ea typeface="ＭＳ Ｐゴシック"/>
              </a:rPr>
              <a:t> essay</a:t>
            </a:r>
            <a:endParaRPr dirty="0"/>
          </a:p>
        </p:txBody>
      </p:sp>
      <p:pic>
        <p:nvPicPr>
          <p:cNvPr id="17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414C24"/>
                </a:solidFill>
                <a:latin typeface="Arial Black"/>
                <a:ea typeface="ＭＳ Ｐゴシック"/>
              </a:rPr>
              <a:t>How should it look?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/>
              <a:buChar char="•"/>
            </a:pP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Here is how one body paragraph might be structured: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rgbClr val="565400"/>
                </a:solidFill>
                <a:latin typeface="Arial"/>
                <a:ea typeface="ＭＳ Ｐゴシック"/>
              </a:rPr>
              <a:t>First, discuss how modernization and capitalism affected daily life. </a:t>
            </a:r>
            <a:r>
              <a:rPr lang="en-US" sz="3200" i="1" dirty="0">
                <a:solidFill>
                  <a:srgbClr val="565400"/>
                </a:solidFill>
                <a:latin typeface="Arial"/>
                <a:ea typeface="ＭＳ Ｐゴシック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993300"/>
                </a:solidFill>
                <a:latin typeface="Arial"/>
                <a:ea typeface="ＭＳ Ｐゴシック"/>
              </a:rPr>
              <a:t>TS: The opportunities to make money quickly were available at every turn during the 19020s.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8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</p:sp>
      <p:sp>
        <p:nvSpPr>
          <p:cNvPr id="184" name="CustomShape 2"/>
          <p:cNvSpPr/>
          <p:nvPr/>
        </p:nvSpPr>
        <p:spPr>
          <a:xfrm>
            <a:off x="152280" y="1600200"/>
            <a:ext cx="8762400" cy="5257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565400"/>
                </a:solidFill>
                <a:latin typeface="Arial"/>
                <a:ea typeface="ＭＳ Ｐゴシック"/>
              </a:rPr>
              <a:t>TS: The opportunities to make money quickly were available at every turn during the 19020s.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565400"/>
                </a:solidFill>
                <a:latin typeface="Arial"/>
                <a:ea typeface="ＭＳ Ｐゴシック"/>
              </a:rPr>
              <a:t>Then, your history CDs…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993300"/>
                </a:solidFill>
                <a:latin typeface="Arial"/>
                <a:ea typeface="ＭＳ Ｐゴシック"/>
              </a:rPr>
              <a:t>CD: For example, “new technologies, soaring business profits, and higher wages allowed more and more Americans…” (</a:t>
            </a:r>
            <a:r>
              <a:rPr lang="en-US" sz="2400" dirty="0" err="1">
                <a:solidFill>
                  <a:srgbClr val="993300"/>
                </a:solidFill>
                <a:latin typeface="Arial"/>
                <a:ea typeface="ＭＳ Ｐゴシック"/>
              </a:rPr>
              <a:t>sparknotes.com</a:t>
            </a:r>
            <a:r>
              <a:rPr lang="en-US" sz="2400" dirty="0">
                <a:solidFill>
                  <a:srgbClr val="993300"/>
                </a:solidFill>
                <a:latin typeface="Arial"/>
                <a:ea typeface="ＭＳ Ｐゴシック"/>
              </a:rPr>
              <a:t>) purchasing power and disposable income.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993300"/>
                </a:solidFill>
                <a:latin typeface="Arial"/>
                <a:ea typeface="ＭＳ Ｐゴシック"/>
              </a:rPr>
              <a:t>CD: Furthermore, “the increasing availability of consumer goods pushed modernization forward, and the US economy began to shift…toward the production of commodities” (</a:t>
            </a:r>
            <a:r>
              <a:rPr lang="en-US" sz="2400" dirty="0" err="1">
                <a:solidFill>
                  <a:srgbClr val="993300"/>
                </a:solidFill>
                <a:latin typeface="Arial"/>
                <a:ea typeface="ＭＳ Ｐゴシック"/>
              </a:rPr>
              <a:t>sparknotes.com</a:t>
            </a:r>
            <a:r>
              <a:rPr lang="en-US" sz="2400" dirty="0">
                <a:solidFill>
                  <a:srgbClr val="993300"/>
                </a:solidFill>
                <a:latin typeface="Arial"/>
                <a:ea typeface="ＭＳ Ｐゴシック"/>
              </a:rPr>
              <a:t>)</a:t>
            </a:r>
            <a:endParaRPr sz="2000" dirty="0"/>
          </a:p>
        </p:txBody>
      </p:sp>
      <p:pic>
        <p:nvPicPr>
          <p:cNvPr id="18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  <p:pic>
        <p:nvPicPr>
          <p:cNvPr id="18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52280" y="1828800"/>
            <a:ext cx="8838360" cy="44791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65400"/>
                </a:solidFill>
                <a:latin typeface="Arial"/>
                <a:ea typeface="ＭＳ Ｐゴシック"/>
              </a:rPr>
              <a:t>TS: The opportunities to make money quickly were available at every turn during the 1920s.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65400"/>
                </a:solidFill>
                <a:latin typeface="Arial"/>
                <a:ea typeface="ＭＳ Ｐゴシック"/>
              </a:rPr>
              <a:t>CD: For example, “new technologies, soaring business profits, and higher wages allowed more and more Americans…” (</a:t>
            </a:r>
            <a:r>
              <a:rPr lang="en-US" sz="2000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sz="2000" dirty="0">
                <a:solidFill>
                  <a:srgbClr val="565400"/>
                </a:solidFill>
                <a:latin typeface="Arial"/>
                <a:ea typeface="ＭＳ Ｐゴシック"/>
              </a:rPr>
              <a:t>) purchasing power and disposable income.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565400"/>
                </a:solidFill>
                <a:latin typeface="Arial"/>
                <a:ea typeface="ＭＳ Ｐゴシック"/>
              </a:rPr>
              <a:t>CD: Furthermore, “the increasing availability of consumer goods pushed modernization forward, and the US economy began to shift…toward the production of commodities”. (</a:t>
            </a:r>
            <a:r>
              <a:rPr lang="en-US" sz="2000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sz="2000" dirty="0">
                <a:solidFill>
                  <a:srgbClr val="565400"/>
                </a:solidFill>
                <a:latin typeface="Arial"/>
                <a:ea typeface="ＭＳ Ｐゴシック"/>
              </a:rPr>
              <a:t>)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rgbClr val="565400"/>
                </a:solidFill>
                <a:latin typeface="Arial"/>
                <a:ea typeface="ＭＳ Ｐゴシック"/>
              </a:rPr>
              <a:t>Then, your history CM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993300"/>
                </a:solidFill>
                <a:latin typeface="Arial"/>
                <a:ea typeface="ＭＳ Ｐゴシック"/>
              </a:rPr>
              <a:t>CM: The booming economy and increasing proliferation of disposable wealth allowed Americans the chance to move easily through the social classes.</a:t>
            </a:r>
            <a:endParaRPr dirty="0"/>
          </a:p>
        </p:txBody>
      </p:sp>
      <p:pic>
        <p:nvPicPr>
          <p:cNvPr id="18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  <a:p>
            <a:r>
              <a:rPr lang="en-US" sz="2000">
                <a:solidFill>
                  <a:srgbClr val="414C24"/>
                </a:solidFill>
                <a:latin typeface="Arial Black"/>
                <a:ea typeface="ＭＳ Ｐゴシック"/>
              </a:rPr>
              <a:t>TS: The opportunities to make money quickly were available at every turn during the 1920s.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152280" y="2590920"/>
            <a:ext cx="8762400" cy="3656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CD: For example, “new technologies, soaring business profits, and higher wages allowed more and more Americans…” (</a:t>
            </a:r>
            <a:r>
              <a:rPr lang="en-US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) purchasing power and disposable income.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CD: Furthermore, “the increasing availability of consumer goods pushed modernization forward, and the US economy began to shift…toward the production of commodities”. (</a:t>
            </a:r>
            <a:r>
              <a:rPr lang="en-US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)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CM: The booming economy and increasing </a:t>
            </a:r>
            <a:r>
              <a:rPr lang="en-US" dirty="0" smtClean="0">
                <a:solidFill>
                  <a:srgbClr val="565400"/>
                </a:solidFill>
                <a:latin typeface="Arial"/>
                <a:ea typeface="ＭＳ Ｐゴシック"/>
              </a:rPr>
              <a:t>circulation of </a:t>
            </a:r>
            <a:r>
              <a:rPr lang="en-US" dirty="0">
                <a:solidFill>
                  <a:srgbClr val="565400"/>
                </a:solidFill>
                <a:latin typeface="Arial"/>
                <a:ea typeface="ＭＳ Ｐゴシック"/>
              </a:rPr>
              <a:t>disposable wealth allowed Americans the chance to move easily through the social classes.</a:t>
            </a:r>
            <a:endParaRPr dirty="0"/>
          </a:p>
          <a:p>
            <a:pPr algn="ctr">
              <a:lnSpc>
                <a:spcPct val="100000"/>
              </a:lnSpc>
            </a:pPr>
            <a:endParaRPr lang="en-US" i="1" dirty="0" smtClean="0">
              <a:solidFill>
                <a:srgbClr val="565400"/>
              </a:solidFill>
              <a:latin typeface="Arial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i="1" dirty="0" smtClean="0">
                <a:solidFill>
                  <a:srgbClr val="565400"/>
                </a:solidFill>
                <a:latin typeface="Arial"/>
                <a:ea typeface="ＭＳ Ｐゴシック"/>
              </a:rPr>
              <a:t>Now</a:t>
            </a:r>
            <a:r>
              <a:rPr lang="en-US" i="1" dirty="0">
                <a:solidFill>
                  <a:srgbClr val="565400"/>
                </a:solidFill>
                <a:latin typeface="Arial"/>
                <a:ea typeface="ＭＳ Ｐゴシック"/>
              </a:rPr>
              <a:t>, your English CD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B84700"/>
                </a:solidFill>
                <a:latin typeface="Arial"/>
                <a:ea typeface="ＭＳ Ｐゴシック"/>
              </a:rPr>
              <a:t>CD: </a:t>
            </a:r>
            <a:r>
              <a:rPr lang="en-US" u="sng" dirty="0">
                <a:solidFill>
                  <a:srgbClr val="B84700"/>
                </a:solidFill>
                <a:latin typeface="Arial"/>
                <a:ea typeface="ＭＳ Ｐゴシック"/>
              </a:rPr>
              <a:t>Edwin Arlington Robinson, however, addresses the factions that developed as a result of the skyrocketing upward mobility for some. </a:t>
            </a:r>
            <a:r>
              <a:rPr lang="en-US" dirty="0">
                <a:solidFill>
                  <a:srgbClr val="B84700"/>
                </a:solidFill>
                <a:latin typeface="Arial"/>
                <a:ea typeface="ＭＳ Ｐゴシック"/>
              </a:rPr>
              <a:t> Richard Corey's acquaintances and neighbors begrudge Corey's seeming effortless wealth, “[waiting] for the light, [going] without the meat, and [cursing] the bread” (Robinson, lines 13-15).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9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414C24"/>
                </a:solidFill>
                <a:latin typeface="Arial Black"/>
                <a:ea typeface="ＭＳ Ｐゴシック"/>
              </a:rPr>
              <a:t>TS: The opportunities to make money quickly were available </a:t>
            </a:r>
            <a:endParaRPr lang="en-US" sz="2000" dirty="0" smtClean="0">
              <a:solidFill>
                <a:srgbClr val="414C24"/>
              </a:solidFill>
              <a:latin typeface="Arial Black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414C24"/>
                </a:solidFill>
                <a:latin typeface="Arial Black"/>
                <a:ea typeface="ＭＳ Ｐゴシック"/>
              </a:rPr>
              <a:t>at </a:t>
            </a:r>
            <a:r>
              <a:rPr lang="en-US" sz="2000" dirty="0">
                <a:solidFill>
                  <a:srgbClr val="414C24"/>
                </a:solidFill>
                <a:latin typeface="Arial Black"/>
                <a:ea typeface="ＭＳ Ｐゴシック"/>
              </a:rPr>
              <a:t>every turn during the 1920s.</a:t>
            </a:r>
            <a:endParaRPr dirty="0"/>
          </a:p>
        </p:txBody>
      </p:sp>
      <p:sp>
        <p:nvSpPr>
          <p:cNvPr id="193" name="CustomShape 2"/>
          <p:cNvSpPr/>
          <p:nvPr/>
        </p:nvSpPr>
        <p:spPr>
          <a:xfrm>
            <a:off x="152280" y="2832092"/>
            <a:ext cx="8762400" cy="3287567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CD: For example, “new technologies, soaring business profits, and higher wages allowed more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and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more Americans…” (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sparknotes.com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) purchasing power and disposable income.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CD: Furthermore, “the increasing availability of consumer goods pushed modernization forward,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and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the US economy began to shift…toward the production of commodities”. (</a:t>
            </a:r>
            <a:r>
              <a:rPr lang="en-US" sz="1600" dirty="0" err="1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sparknotes.com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)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CM: The booming economy and increasing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circulation of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disposable wealth allowed Americans </a:t>
            </a:r>
            <a:endParaRPr lang="en-US" sz="1600" dirty="0" smtClean="0">
              <a:solidFill>
                <a:schemeClr val="accent3">
                  <a:lumMod val="50000"/>
                </a:schemeClr>
              </a:solidFill>
              <a:latin typeface="Arial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to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move easily through the social classes.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CD: </a:t>
            </a: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Edwin Arlington Robinson, however, addresses the factions that developed as a result of </a:t>
            </a:r>
            <a:r>
              <a:rPr lang="en-US" sz="1600" u="sng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the</a:t>
            </a:r>
          </a:p>
          <a:p>
            <a:pPr>
              <a:lnSpc>
                <a:spcPct val="100000"/>
              </a:lnSpc>
            </a:pPr>
            <a:r>
              <a:rPr lang="en-US" sz="1600" u="sng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 </a:t>
            </a:r>
            <a:r>
              <a:rPr lang="en-US" sz="1600" u="sng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skyrocketing upward mobility for some.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  Richard Corey's acquaintances and neighbors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begrudge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Corey's seeming effortless wealth, “[waiting] for the light, [going] without the meat, and [cursing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]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rial"/>
                <a:ea typeface="ＭＳ Ｐゴシック"/>
              </a:rPr>
              <a:t>the bread” (Robinson, lines 13-15).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1600" i="1" dirty="0" smtClean="0">
                <a:solidFill>
                  <a:srgbClr val="5C8526"/>
                </a:solidFill>
                <a:latin typeface="Arial"/>
                <a:ea typeface="ＭＳ Ｐゴシック"/>
              </a:rPr>
              <a:t>							And </a:t>
            </a:r>
            <a:r>
              <a:rPr lang="en-US" sz="1600" i="1" dirty="0">
                <a:solidFill>
                  <a:srgbClr val="5C8526"/>
                </a:solidFill>
                <a:latin typeface="Arial"/>
                <a:ea typeface="ＭＳ Ｐゴシック"/>
              </a:rPr>
              <a:t>the English CMs...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CM: Due to their own apparent inability to acquire the same luxuries as Corey, the townspeople </a:t>
            </a:r>
            <a:endParaRPr lang="en-US" sz="1600" dirty="0" smtClean="0">
              <a:solidFill>
                <a:srgbClr val="B84700"/>
              </a:solidFill>
              <a:latin typeface="Arial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B84700"/>
                </a:solidFill>
                <a:latin typeface="Arial"/>
                <a:ea typeface="ＭＳ Ｐゴシック"/>
              </a:rPr>
              <a:t>come </a:t>
            </a: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to resent their own poverty all the more.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CM: The opportunity to become wealthy, while available, was not equitably distributed, leaving </a:t>
            </a:r>
            <a:r>
              <a:rPr lang="en-US" sz="1600" dirty="0" smtClean="0">
                <a:solidFill>
                  <a:srgbClr val="B84700"/>
                </a:solidFill>
                <a:latin typeface="Arial"/>
                <a:ea typeface="ＭＳ Ｐゴシック"/>
              </a:rPr>
              <a:t>the</a:t>
            </a:r>
          </a:p>
          <a:p>
            <a:pPr algn="ctr">
              <a:lnSpc>
                <a:spcPct val="100000"/>
              </a:lnSpc>
            </a:pPr>
            <a:r>
              <a:rPr lang="en-US" sz="1600" dirty="0" smtClean="0">
                <a:solidFill>
                  <a:srgbClr val="B84700"/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space between the “haves” and the “have </a:t>
            </a:r>
            <a:r>
              <a:rPr lang="en-US" sz="1600" dirty="0" err="1">
                <a:solidFill>
                  <a:srgbClr val="B84700"/>
                </a:solidFill>
                <a:latin typeface="Arial"/>
                <a:ea typeface="ＭＳ Ｐゴシック"/>
              </a:rPr>
              <a:t>nots</a:t>
            </a: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” growing wider.</a:t>
            </a:r>
            <a:endParaRPr dirty="0"/>
          </a:p>
        </p:txBody>
      </p:sp>
      <p:pic>
        <p:nvPicPr>
          <p:cNvPr id="19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52280" y="1600200"/>
            <a:ext cx="8762400" cy="990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414C24"/>
                </a:solidFill>
                <a:latin typeface="Arial Black"/>
                <a:ea typeface="ＭＳ Ｐゴシック"/>
              </a:rPr>
              <a:t>TS: The opportunities to make money quickly were available at every </a:t>
            </a:r>
            <a:endParaRPr lang="en-US" dirty="0" smtClean="0">
              <a:solidFill>
                <a:srgbClr val="414C24"/>
              </a:solidFill>
              <a:latin typeface="Arial Black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414C24"/>
                </a:solidFill>
                <a:latin typeface="Arial Black"/>
                <a:ea typeface="ＭＳ Ｐゴシック"/>
              </a:rPr>
              <a:t>turn </a:t>
            </a:r>
            <a:r>
              <a:rPr lang="en-US" dirty="0">
                <a:solidFill>
                  <a:srgbClr val="414C24"/>
                </a:solidFill>
                <a:latin typeface="Arial Black"/>
                <a:ea typeface="ＭＳ Ｐゴシック"/>
              </a:rPr>
              <a:t>during the 1920s.</a:t>
            </a:r>
            <a:endParaRPr dirty="0"/>
          </a:p>
        </p:txBody>
      </p:sp>
      <p:sp>
        <p:nvSpPr>
          <p:cNvPr id="196" name="CustomShape 2"/>
          <p:cNvSpPr/>
          <p:nvPr/>
        </p:nvSpPr>
        <p:spPr>
          <a:xfrm>
            <a:off x="152280" y="2377440"/>
            <a:ext cx="8762400" cy="42973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CD: For example, “new technologies, soaring business profits, and higher wages allowed </a:t>
            </a:r>
            <a:r>
              <a:rPr lang="en-US" sz="1600" dirty="0" smtClean="0">
                <a:solidFill>
                  <a:srgbClr val="565400"/>
                </a:solidFill>
                <a:latin typeface="Arial"/>
                <a:ea typeface="ＭＳ Ｐゴシック"/>
              </a:rPr>
              <a:t>more</a:t>
            </a:r>
          </a:p>
          <a:p>
            <a:r>
              <a:rPr lang="en-US" sz="1600" dirty="0" smtClean="0">
                <a:solidFill>
                  <a:srgbClr val="565400"/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and more Americans…” (</a:t>
            </a:r>
            <a:r>
              <a:rPr lang="en-US" sz="1600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) purchasing power and disposable income.</a:t>
            </a:r>
            <a:endParaRPr dirty="0"/>
          </a:p>
          <a:p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CD: Furthermore, “the increasing availability of consumer goods pushed modernization forward, </a:t>
            </a:r>
            <a:endParaRPr lang="en-US" sz="1600" dirty="0" smtClean="0">
              <a:solidFill>
                <a:srgbClr val="565400"/>
              </a:solidFill>
              <a:latin typeface="Arial"/>
              <a:ea typeface="ＭＳ Ｐゴシック"/>
            </a:endParaRPr>
          </a:p>
          <a:p>
            <a:r>
              <a:rPr lang="en-US" sz="1600" dirty="0" smtClean="0">
                <a:solidFill>
                  <a:srgbClr val="565400"/>
                </a:solidFill>
                <a:latin typeface="Arial"/>
                <a:ea typeface="ＭＳ Ｐゴシック"/>
              </a:rPr>
              <a:t>and 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the US economy began to shift…toward the production of commodities”. (</a:t>
            </a:r>
            <a:r>
              <a:rPr lang="en-US" sz="1600" dirty="0" err="1">
                <a:solidFill>
                  <a:srgbClr val="565400"/>
                </a:solidFill>
                <a:latin typeface="Arial"/>
                <a:ea typeface="ＭＳ Ｐゴシック"/>
              </a:rPr>
              <a:t>sparknotes.com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)</a:t>
            </a:r>
            <a:endParaRPr dirty="0"/>
          </a:p>
          <a:p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CM: The booming economy and increasing </a:t>
            </a:r>
            <a:r>
              <a:rPr lang="en-US" sz="1600" dirty="0" smtClean="0">
                <a:solidFill>
                  <a:srgbClr val="565400"/>
                </a:solidFill>
                <a:latin typeface="Arial"/>
                <a:ea typeface="ＭＳ Ｐゴシック"/>
              </a:rPr>
              <a:t>circulation of 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disposable wealth allowed Americans </a:t>
            </a:r>
            <a:endParaRPr lang="en-US" sz="1600" dirty="0" smtClean="0">
              <a:solidFill>
                <a:srgbClr val="565400"/>
              </a:solidFill>
              <a:latin typeface="Arial"/>
              <a:ea typeface="ＭＳ Ｐゴシック"/>
            </a:endParaRPr>
          </a:p>
          <a:p>
            <a:r>
              <a:rPr lang="en-US" sz="1600" dirty="0" smtClean="0">
                <a:solidFill>
                  <a:srgbClr val="565400"/>
                </a:solidFill>
                <a:latin typeface="Arial"/>
                <a:ea typeface="ＭＳ Ｐゴシック"/>
              </a:rPr>
              <a:t>to </a:t>
            </a:r>
            <a:r>
              <a:rPr lang="en-US" sz="1600" dirty="0">
                <a:solidFill>
                  <a:srgbClr val="565400"/>
                </a:solidFill>
                <a:latin typeface="Arial"/>
                <a:ea typeface="ＭＳ Ｐゴシック"/>
              </a:rPr>
              <a:t>move easily through the social classes.</a:t>
            </a:r>
            <a:endParaRPr dirty="0"/>
          </a:p>
          <a:p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CD: Edwin Arlington Robinson, however, addresses the factions that developed as a result of </a:t>
            </a:r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the</a:t>
            </a:r>
          </a:p>
          <a:p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skyrocketing upward mobility for some.  Richard Corey's acquaintances and neighbors </a:t>
            </a:r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begrudge</a:t>
            </a:r>
          </a:p>
          <a:p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Corey's seeming effortless wealth, “[waiting] for the light, [going] without the meat, and [cursing</a:t>
            </a:r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]</a:t>
            </a:r>
          </a:p>
          <a:p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 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the bread” (Robinson, lines 13-15).</a:t>
            </a:r>
            <a:endParaRPr dirty="0"/>
          </a:p>
          <a:p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CM: Due to their own apparent inability to acquire the same luxuries as Corey, the townspeople </a:t>
            </a:r>
            <a:endParaRPr lang="en-US" sz="160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come 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to resent their own poverty all the more.</a:t>
            </a:r>
            <a:endParaRPr dirty="0"/>
          </a:p>
          <a:p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CM: The opportunity to become wealthy, while available, was not equitably distributed, leaving </a:t>
            </a:r>
            <a:endParaRPr lang="en-US" sz="1600" dirty="0" smtClean="0">
              <a:solidFill>
                <a:srgbClr val="666600"/>
              </a:solidFill>
              <a:latin typeface="Arial"/>
              <a:ea typeface="ＭＳ Ｐゴシック"/>
            </a:endParaRPr>
          </a:p>
          <a:p>
            <a:r>
              <a:rPr lang="en-US" sz="1600" dirty="0" smtClean="0">
                <a:solidFill>
                  <a:srgbClr val="666600"/>
                </a:solidFill>
                <a:latin typeface="Arial"/>
                <a:ea typeface="ＭＳ Ｐゴシック"/>
              </a:rPr>
              <a:t>the 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space between the “haves” and the “have </a:t>
            </a:r>
            <a:r>
              <a:rPr lang="en-US" sz="1600" dirty="0" err="1">
                <a:solidFill>
                  <a:srgbClr val="666600"/>
                </a:solidFill>
                <a:latin typeface="Arial"/>
                <a:ea typeface="ＭＳ Ｐゴシック"/>
              </a:rPr>
              <a:t>nots</a:t>
            </a:r>
            <a:r>
              <a:rPr lang="en-US" sz="1600" dirty="0">
                <a:solidFill>
                  <a:srgbClr val="666600"/>
                </a:solidFill>
                <a:latin typeface="Arial"/>
                <a:ea typeface="ＭＳ Ｐゴシック"/>
              </a:rPr>
              <a:t>” growing wider.</a:t>
            </a:r>
            <a:endParaRPr dirty="0"/>
          </a:p>
          <a:p>
            <a:pPr lvl="8" algn="ctr"/>
            <a:r>
              <a:rPr lang="en-US" sz="1600" i="1" dirty="0">
                <a:solidFill>
                  <a:srgbClr val="666600"/>
                </a:solidFill>
                <a:latin typeface="Arial"/>
                <a:ea typeface="ＭＳ Ｐゴシック"/>
              </a:rPr>
              <a:t>And the CS...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CS: Regardless of the opportunities at hand, </a:t>
            </a:r>
            <a:r>
              <a:rPr lang="en-US" sz="1600" dirty="0" smtClean="0">
                <a:solidFill>
                  <a:srgbClr val="B84700"/>
                </a:solidFill>
                <a:latin typeface="Arial"/>
                <a:ea typeface="ＭＳ Ｐゴシック"/>
              </a:rPr>
              <a:t>ultimately not </a:t>
            </a: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everyone was able to benefit from the </a:t>
            </a:r>
            <a:endParaRPr lang="en-US" sz="1600" dirty="0" smtClean="0">
              <a:solidFill>
                <a:srgbClr val="B84700"/>
              </a:solidFill>
              <a:latin typeface="Arial"/>
              <a:ea typeface="ＭＳ Ｐゴシック"/>
            </a:endParaRPr>
          </a:p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b</a:t>
            </a:r>
            <a:r>
              <a:rPr lang="en-US" sz="1600" dirty="0" smtClean="0">
                <a:solidFill>
                  <a:srgbClr val="B84700"/>
                </a:solidFill>
                <a:latin typeface="Arial"/>
                <a:ea typeface="ＭＳ Ｐゴシック"/>
              </a:rPr>
              <a:t>ooming economy </a:t>
            </a:r>
            <a:r>
              <a:rPr lang="en-US" sz="1600" dirty="0">
                <a:solidFill>
                  <a:srgbClr val="B84700"/>
                </a:solidFill>
                <a:latin typeface="Arial"/>
                <a:ea typeface="ＭＳ Ｐゴシック"/>
              </a:rPr>
              <a:t>of the 1920s.</a:t>
            </a:r>
            <a:r>
              <a:rPr lang="en-US" sz="1600" i="1" dirty="0">
                <a:solidFill>
                  <a:srgbClr val="B84700"/>
                </a:solidFill>
                <a:latin typeface="Arial"/>
                <a:ea typeface="ＭＳ Ｐゴシック"/>
              </a:rPr>
              <a:t> </a:t>
            </a:r>
            <a:endParaRPr dirty="0"/>
          </a:p>
        </p:txBody>
      </p:sp>
      <p:pic>
        <p:nvPicPr>
          <p:cNvPr id="19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320" y="0"/>
            <a:ext cx="5409360" cy="144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1151</Words>
  <Application>Microsoft Macintosh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 Jaeggi</cp:lastModifiedBy>
  <cp:revision>3</cp:revision>
  <dcterms:modified xsi:type="dcterms:W3CDTF">2015-04-15T14:51:30Z</dcterms:modified>
</cp:coreProperties>
</file>